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9" r:id="rId6"/>
    <p:sldId id="264" r:id="rId7"/>
    <p:sldId id="260" r:id="rId8"/>
    <p:sldId id="268" r:id="rId9"/>
    <p:sldId id="265" r:id="rId10"/>
    <p:sldId id="261" r:id="rId11"/>
    <p:sldId id="266" r:id="rId12"/>
    <p:sldId id="267" r:id="rId13"/>
    <p:sldId id="270" r:id="rId14"/>
    <p:sldId id="262" r:id="rId15"/>
    <p:sldId id="275" r:id="rId16"/>
    <p:sldId id="276" r:id="rId17"/>
    <p:sldId id="263" r:id="rId18"/>
    <p:sldId id="277" r:id="rId19"/>
    <p:sldId id="271" r:id="rId20"/>
    <p:sldId id="273" r:id="rId21"/>
    <p:sldId id="272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3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383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4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70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20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9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921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22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13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9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78B4E-3583-4934-A763-9CBE2CEB983D}" type="datetimeFigureOut">
              <a:rPr lang="en-GB" smtClean="0"/>
              <a:t>10/01/2020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0182D-7B63-4E9E-95CD-803E842E79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92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19075"/>
            <a:ext cx="11372850" cy="6419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386671" y="4974388"/>
            <a:ext cx="710526" cy="93552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420986" y="4353997"/>
            <a:ext cx="19176" cy="701831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928461" y="4980444"/>
            <a:ext cx="475366" cy="82256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04956" y="5254439"/>
            <a:ext cx="127041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BODY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54145" y="3627709"/>
            <a:ext cx="527338" cy="302395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288460" y="2967259"/>
            <a:ext cx="359799" cy="64834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800470" y="3481988"/>
            <a:ext cx="464775" cy="14653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36993" y="2532836"/>
            <a:ext cx="150028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NotesEsa" panose="02000506030000020004" pitchFamily="2" charset="0"/>
              </a:rPr>
              <a:t>CAMERA FRAME</a:t>
            </a:r>
            <a:endParaRPr lang="en-GB" sz="1600" b="1" dirty="0">
              <a:solidFill>
                <a:srgbClr val="C00000"/>
              </a:solidFill>
              <a:latin typeface="NotesEs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4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48000" y="1271587"/>
            <a:ext cx="6096000" cy="43148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rot="60000" flipV="1">
            <a:off x="5294467" y="3396356"/>
            <a:ext cx="688697" cy="1211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60000" flipH="1" flipV="1">
            <a:off x="5294467" y="2717796"/>
            <a:ext cx="8914" cy="67856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4096" y="2378423"/>
            <a:ext cx="127041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BODY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41024" y="3347117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149521" y="3388378"/>
            <a:ext cx="351028" cy="7978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00000">
            <a:off x="6158435" y="3376268"/>
            <a:ext cx="502397" cy="32199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156413" y="3389196"/>
            <a:ext cx="4210" cy="68417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33872" y="3562005"/>
            <a:ext cx="150028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CAMERA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110770" y="3346598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240971" y="334711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202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48000" y="1271587"/>
            <a:ext cx="6096000" cy="43148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rot="60000" flipV="1">
            <a:off x="5294467" y="3396356"/>
            <a:ext cx="688697" cy="1211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60000" flipH="1" flipV="1">
            <a:off x="5294467" y="2717796"/>
            <a:ext cx="8914" cy="67856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4096" y="2378423"/>
            <a:ext cx="127041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BODY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41024" y="3347117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149521" y="3388378"/>
            <a:ext cx="351028" cy="7978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00000">
            <a:off x="6158435" y="3376268"/>
            <a:ext cx="502397" cy="32199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156413" y="3389196"/>
            <a:ext cx="4210" cy="68417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33872" y="3562005"/>
            <a:ext cx="150028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CAMERA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110770" y="3346598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/>
          <p:nvPr/>
        </p:nvCxnSpPr>
        <p:spPr>
          <a:xfrm rot="120000" flipV="1">
            <a:off x="5286741" y="3391818"/>
            <a:ext cx="448398" cy="1064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60000" flipH="1" flipV="1">
            <a:off x="5287979" y="2847348"/>
            <a:ext cx="8914" cy="542848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87596" y="3977392"/>
            <a:ext cx="1741695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ODOMETRY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296113" y="3397968"/>
            <a:ext cx="699" cy="381553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-10680000" flipV="1">
            <a:off x="4838736" y="3390269"/>
            <a:ext cx="448398" cy="1064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-10740000" flipH="1" flipV="1">
            <a:off x="5289554" y="3394439"/>
            <a:ext cx="8914" cy="542848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15489" y="3221070"/>
            <a:ext cx="117968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IMU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297688" y="3396419"/>
            <a:ext cx="699" cy="381553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240971" y="334711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3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48000" y="1271587"/>
            <a:ext cx="6096000" cy="43148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rot="60000" flipV="1">
            <a:off x="5294467" y="3396356"/>
            <a:ext cx="688697" cy="1211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60000" flipH="1" flipV="1">
            <a:off x="5294467" y="2717796"/>
            <a:ext cx="8914" cy="67856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55087" y="2548492"/>
            <a:ext cx="127041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BODY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41024" y="3347117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149521" y="3388378"/>
            <a:ext cx="351028" cy="7978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-300000">
            <a:off x="6158435" y="3376268"/>
            <a:ext cx="502397" cy="32199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156413" y="3389196"/>
            <a:ext cx="4210" cy="684173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33872" y="3562005"/>
            <a:ext cx="150028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CAMERA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110770" y="3346598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/>
          <p:nvPr/>
        </p:nvCxnSpPr>
        <p:spPr>
          <a:xfrm rot="120000" flipV="1">
            <a:off x="5286741" y="3391818"/>
            <a:ext cx="448398" cy="1064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60000" flipH="1" flipV="1">
            <a:off x="5287979" y="2847348"/>
            <a:ext cx="8914" cy="542848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83804" y="2949495"/>
            <a:ext cx="1741695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ODOMETRY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296113" y="3397968"/>
            <a:ext cx="699" cy="381553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-10740000" flipH="1" flipV="1">
            <a:off x="5289554" y="3394439"/>
            <a:ext cx="8914" cy="542848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297688" y="3396419"/>
            <a:ext cx="699" cy="381553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240971" y="3347118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9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2315122" y="2103120"/>
            <a:ext cx="486267" cy="321535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315122" y="1695796"/>
            <a:ext cx="2202" cy="736741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34435" y="2634199"/>
            <a:ext cx="1894686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FRAME CONVENTION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314810" y="2435857"/>
            <a:ext cx="706481" cy="672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264125" y="2373941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001195" y="224787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754559" y="186116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351449" y="15294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3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 rot="2296701">
            <a:off x="1817505" y="4630856"/>
            <a:ext cx="73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VFOV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rapezoid 3"/>
          <p:cNvSpPr/>
          <p:nvPr/>
        </p:nvSpPr>
        <p:spPr>
          <a:xfrm rot="10800000">
            <a:off x="589702" y="343857"/>
            <a:ext cx="2293749" cy="1309607"/>
          </a:xfrm>
          <a:prstGeom prst="trapezoid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rapezoid 5"/>
          <p:cNvSpPr/>
          <p:nvPr/>
        </p:nvSpPr>
        <p:spPr>
          <a:xfrm rot="10800000">
            <a:off x="589701" y="998660"/>
            <a:ext cx="2293749" cy="1309607"/>
          </a:xfrm>
          <a:prstGeom prst="trapezoid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269909" y="2007889"/>
            <a:ext cx="98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Frame k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3691" y="299881"/>
            <a:ext cx="128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Frame k+1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1381" y="1160885"/>
            <a:ext cx="17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OVERLAP AREA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840525" y="3990197"/>
            <a:ext cx="0" cy="20383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3659325" y="3200222"/>
            <a:ext cx="0" cy="56376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 rot="2138031">
            <a:off x="469051" y="3702528"/>
            <a:ext cx="971550" cy="333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camera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9583" y="48202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719223" y="3983275"/>
            <a:ext cx="0" cy="2052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05278" y="614711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rot="-5400000">
            <a:off x="1758525" y="5241794"/>
            <a:ext cx="0" cy="1836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9" idx="3"/>
          </p:cNvCxnSpPr>
          <p:nvPr/>
        </p:nvCxnSpPr>
        <p:spPr>
          <a:xfrm>
            <a:off x="1349643" y="4152230"/>
            <a:ext cx="1310157" cy="186679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3"/>
          </p:cNvCxnSpPr>
          <p:nvPr/>
        </p:nvCxnSpPr>
        <p:spPr>
          <a:xfrm>
            <a:off x="1349643" y="4152230"/>
            <a:ext cx="4967757" cy="186679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323278" y="614186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rot="-5400000">
            <a:off x="4476525" y="4359794"/>
            <a:ext cx="0" cy="360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 rot="4028749">
            <a:off x="1110857" y="3865663"/>
            <a:ext cx="914400" cy="914400"/>
          </a:xfrm>
          <a:prstGeom prst="arc">
            <a:avLst>
              <a:gd name="adj1" fmla="val 18245942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/>
          <p:cNvSpPr txBox="1"/>
          <p:nvPr/>
        </p:nvSpPr>
        <p:spPr>
          <a:xfrm>
            <a:off x="1651070" y="495629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l1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321466" y="458930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l2</a:t>
            </a:r>
            <a:endParaRPr lang="en-GB" dirty="0">
              <a:solidFill>
                <a:schemeClr val="accent2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833521" y="5720077"/>
            <a:ext cx="76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frame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7972015" y="4411160"/>
            <a:ext cx="829263" cy="150949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8801278" y="4434438"/>
            <a:ext cx="829264" cy="148621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144707" y="2901670"/>
            <a:ext cx="829263" cy="15094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9626629" y="2948226"/>
            <a:ext cx="829264" cy="1486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7970059" y="4411160"/>
            <a:ext cx="1656570" cy="232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7151299" y="2911195"/>
            <a:ext cx="3314119" cy="232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8386646" y="2901670"/>
            <a:ext cx="76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frame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727620" y="347174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7034114" y="2904294"/>
            <a:ext cx="0" cy="1512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726058" y="502095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7032552" y="4453500"/>
            <a:ext cx="0" cy="1512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8644118" y="394296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7141774" y="2787236"/>
            <a:ext cx="3314119" cy="23278"/>
          </a:xfrm>
          <a:prstGeom prst="line">
            <a:avLst/>
          </a:prstGeom>
          <a:ln w="63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7970059" y="4263923"/>
            <a:ext cx="1656570" cy="23278"/>
          </a:xfrm>
          <a:prstGeom prst="line">
            <a:avLst/>
          </a:prstGeom>
          <a:ln w="63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8655111" y="24326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1" name="Straight Connector 110"/>
          <p:cNvCxnSpPr>
            <a:cxnSpLocks noChangeAspect="1"/>
          </p:cNvCxnSpPr>
          <p:nvPr/>
        </p:nvCxnSpPr>
        <p:spPr>
          <a:xfrm flipH="1">
            <a:off x="9441671" y="3021469"/>
            <a:ext cx="1647133" cy="2952000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0342840" y="434002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l2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3" name="Straight Connector 112"/>
          <p:cNvCxnSpPr>
            <a:cxnSpLocks noChangeAspect="1"/>
          </p:cNvCxnSpPr>
          <p:nvPr/>
        </p:nvCxnSpPr>
        <p:spPr>
          <a:xfrm flipH="1">
            <a:off x="9017065" y="4479288"/>
            <a:ext cx="829264" cy="1486212"/>
          </a:xfrm>
          <a:prstGeom prst="line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449337" y="503772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l1</a:t>
            </a:r>
            <a:endParaRPr lang="en-GB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Arc 116"/>
          <p:cNvSpPr/>
          <p:nvPr/>
        </p:nvSpPr>
        <p:spPr>
          <a:xfrm rot="17839278">
            <a:off x="8356480" y="5483253"/>
            <a:ext cx="914400" cy="914400"/>
          </a:xfrm>
          <a:prstGeom prst="arc">
            <a:avLst>
              <a:gd name="adj1" fmla="val 18245942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TextBox 117"/>
          <p:cNvSpPr txBox="1"/>
          <p:nvPr/>
        </p:nvSpPr>
        <p:spPr>
          <a:xfrm>
            <a:off x="8466369" y="5132322"/>
            <a:ext cx="75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HFOV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0" name="Trapezoid 119"/>
          <p:cNvSpPr/>
          <p:nvPr/>
        </p:nvSpPr>
        <p:spPr>
          <a:xfrm rot="10800000">
            <a:off x="4432307" y="679543"/>
            <a:ext cx="2835267" cy="1309607"/>
          </a:xfrm>
          <a:prstGeom prst="trapezoid">
            <a:avLst>
              <a:gd name="adj" fmla="val 31546"/>
            </a:avLst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Arc 120"/>
          <p:cNvSpPr/>
          <p:nvPr/>
        </p:nvSpPr>
        <p:spPr>
          <a:xfrm rot="17742535">
            <a:off x="4476230" y="1350443"/>
            <a:ext cx="530553" cy="383599"/>
          </a:xfrm>
          <a:prstGeom prst="arc">
            <a:avLst>
              <a:gd name="adj1" fmla="val 18245942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843548" y="679542"/>
            <a:ext cx="0" cy="12960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834273" y="693150"/>
            <a:ext cx="0" cy="12960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615253" y="124881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θ</a:t>
            </a:r>
            <a:endParaRPr lang="en-GB" dirty="0"/>
          </a:p>
        </p:txBody>
      </p:sp>
      <p:cxnSp>
        <p:nvCxnSpPr>
          <p:cNvPr id="125" name="Straight Connector 124"/>
          <p:cNvCxnSpPr/>
          <p:nvPr/>
        </p:nvCxnSpPr>
        <p:spPr>
          <a:xfrm flipH="1">
            <a:off x="4432307" y="561270"/>
            <a:ext cx="2835267" cy="3787"/>
          </a:xfrm>
          <a:prstGeom prst="line">
            <a:avLst/>
          </a:prstGeom>
          <a:ln w="63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5568388" y="191938"/>
                <a:ext cx="563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𝑜𝑣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388" y="191938"/>
                <a:ext cx="5631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Connector 131"/>
          <p:cNvCxnSpPr/>
          <p:nvPr/>
        </p:nvCxnSpPr>
        <p:spPr>
          <a:xfrm flipH="1" flipV="1">
            <a:off x="4843549" y="2086788"/>
            <a:ext cx="1990724" cy="14365"/>
          </a:xfrm>
          <a:prstGeom prst="line">
            <a:avLst/>
          </a:prstGeom>
          <a:ln w="63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5563129" y="2018861"/>
                <a:ext cx="5736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𝑜𝑣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29" y="2018861"/>
                <a:ext cx="57361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4824407" y="1081955"/>
                <a:ext cx="545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𝑜𝑣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07" y="1081955"/>
                <a:ext cx="5455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6326529" y="1073787"/>
                <a:ext cx="545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𝑜𝑣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529" y="1073787"/>
                <a:ext cx="54553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7115406" y="1093080"/>
                <a:ext cx="517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𝑜𝑣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406" y="1093080"/>
                <a:ext cx="5175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104906" y="1093080"/>
                <a:ext cx="517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𝑜𝑣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06" y="1093080"/>
                <a:ext cx="5175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/>
          <p:cNvSpPr txBox="1"/>
          <p:nvPr/>
        </p:nvSpPr>
        <p:spPr>
          <a:xfrm>
            <a:off x="4958990" y="818612"/>
            <a:ext cx="17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OVERLAP AREA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Arc 140"/>
          <p:cNvSpPr/>
          <p:nvPr/>
        </p:nvSpPr>
        <p:spPr>
          <a:xfrm rot="2998018">
            <a:off x="452697" y="3035801"/>
            <a:ext cx="914400" cy="914400"/>
          </a:xfrm>
          <a:prstGeom prst="arc">
            <a:avLst>
              <a:gd name="adj1" fmla="val 18245942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2" name="Straight Connector 141"/>
          <p:cNvCxnSpPr/>
          <p:nvPr/>
        </p:nvCxnSpPr>
        <p:spPr>
          <a:xfrm rot="5400000">
            <a:off x="1668333" y="2441450"/>
            <a:ext cx="0" cy="20376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340870" y="3488743"/>
            <a:ext cx="68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pitch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41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4864" y="140677"/>
                <a:ext cx="11913158" cy="646109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𝑝𝑖𝑡𝑐h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𝑉𝐹𝑂𝑉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       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𝑝𝑖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𝑝𝑖𝑡𝑐h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𝑉𝐹𝑂𝑉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den>
                      </m:f>
                    </m:oMath>
                  </m:oMathPara>
                </a14:m>
                <a:endParaRPr lang="en-GB" dirty="0" smtClean="0"/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GB" dirty="0" smtClean="0"/>
              </a:p>
              <a:p>
                <a:pPr marL="0" indent="0"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𝑉𝐹𝑂𝑉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𝑝𝑖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𝑝𝑖𝑡𝑐h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 smtClean="0"/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GB" dirty="0" smtClean="0"/>
              </a:p>
              <a:p>
                <a:pPr marL="0" indent="0"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𝑝𝑖𝑡𝑐h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𝑉𝐹𝑂𝑉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 smtClean="0"/>
              </a:p>
              <a:p>
                <a:pPr marL="0" indent="0">
                  <a:spcBef>
                    <a:spcPts val="200"/>
                  </a:spcBef>
                  <a:buNone/>
                </a:pPr>
                <a:endParaRPr lang="en-GB" dirty="0" smtClean="0"/>
              </a:p>
              <a:p>
                <a:pPr marL="0" indent="0">
                  <a:spcBef>
                    <a:spcPts val="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𝐹𝑂𝑉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𝑡𝑎𝑛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𝐻𝐹𝑂𝑉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64" y="140677"/>
                <a:ext cx="11913158" cy="646109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34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4207" y="288228"/>
                <a:ext cx="11317792" cy="634368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)/2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 smtClean="0"/>
                  <a:t>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+2∗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func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𝑜𝑣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𝑟𝑜𝑣𝑒𝑟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𝑣𝑒𝑙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𝑝𝑒𝑟𝑖𝑜𝑑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𝑜𝑣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𝑜𝑣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n-US" b="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𝐼𝑂𝑃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𝑜𝑣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4207" y="288228"/>
                <a:ext cx="11317792" cy="634368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22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 rot="10800000">
            <a:off x="4405620" y="3713225"/>
            <a:ext cx="3066734" cy="1309607"/>
          </a:xfrm>
          <a:prstGeom prst="trapezoid">
            <a:avLst/>
          </a:prstGeom>
          <a:solidFill>
            <a:schemeClr val="accent1">
              <a:alpha val="63000"/>
            </a:schemeClr>
          </a:solidFill>
          <a:scene3d>
            <a:camera prst="isometricOffAxis1Top">
              <a:rot lat="2879062" lon="7261549" rev="1853951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938954" y="2772949"/>
            <a:ext cx="9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k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190083" y="1177869"/>
            <a:ext cx="116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k+1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259190" y="1973364"/>
            <a:ext cx="138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 area</a:t>
            </a:r>
            <a:endParaRPr lang="en-GB" dirty="0"/>
          </a:p>
        </p:txBody>
      </p:sp>
      <p:sp>
        <p:nvSpPr>
          <p:cNvPr id="12" name="Trapezoid 11"/>
          <p:cNvSpPr/>
          <p:nvPr/>
        </p:nvSpPr>
        <p:spPr>
          <a:xfrm rot="10800000">
            <a:off x="4059457" y="4046491"/>
            <a:ext cx="3066734" cy="1309607"/>
          </a:xfrm>
          <a:prstGeom prst="trapezoid">
            <a:avLst/>
          </a:prstGeom>
          <a:solidFill>
            <a:schemeClr val="accent1">
              <a:alpha val="63000"/>
            </a:schemeClr>
          </a:solidFill>
          <a:scene3d>
            <a:camera prst="isometricOffAxis1Top">
              <a:rot lat="2879062" lon="7261549" rev="1853951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3355703" y="4207260"/>
            <a:ext cx="530671" cy="321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0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" t="2477" r="7711" b="5853"/>
          <a:stretch/>
        </p:blipFill>
        <p:spPr bwMode="auto">
          <a:xfrm>
            <a:off x="623057" y="126644"/>
            <a:ext cx="8802297" cy="66596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18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76898" y="3093660"/>
            <a:ext cx="13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otesEsa" panose="02000506030000020004" pitchFamily="2" charset="0"/>
              </a:rPr>
              <a:t>IFD = 0.3 m</a:t>
            </a:r>
            <a:endParaRPr lang="en-GB" dirty="0">
              <a:latin typeface="NotesEsa" panose="02000506030000020004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3500" t="49689" r="7886" b="4788"/>
          <a:stretch/>
        </p:blipFill>
        <p:spPr>
          <a:xfrm>
            <a:off x="1398494" y="3426488"/>
            <a:ext cx="4295375" cy="2528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1546" y="3057156"/>
            <a:ext cx="13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otesEsa" panose="02000506030000020004" pitchFamily="2" charset="0"/>
              </a:rPr>
              <a:t>IFD = 0.1 m</a:t>
            </a:r>
            <a:endParaRPr lang="en-GB" dirty="0">
              <a:latin typeface="NotesEsa" panose="0200050603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1389" y="92221"/>
            <a:ext cx="142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otesEsa" panose="02000506030000020004" pitchFamily="2" charset="0"/>
              </a:rPr>
              <a:t>IFD = 0.06 m</a:t>
            </a:r>
            <a:endParaRPr lang="en-GB" dirty="0">
              <a:latin typeface="NotesEsa" panose="0200050603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3837" y="83512"/>
            <a:ext cx="142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otesEsa" panose="02000506030000020004" pitchFamily="2" charset="0"/>
              </a:rPr>
              <a:t>IFD = 0.03 m</a:t>
            </a:r>
            <a:endParaRPr lang="en-GB" dirty="0">
              <a:latin typeface="NotesEsa" panose="02000506030000020004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3601" t="50353" r="7960" b="4013"/>
          <a:stretch/>
        </p:blipFill>
        <p:spPr>
          <a:xfrm>
            <a:off x="6465778" y="461553"/>
            <a:ext cx="4275909" cy="2534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3210" t="50038" r="8038" b="4170"/>
          <a:stretch/>
        </p:blipFill>
        <p:spPr>
          <a:xfrm>
            <a:off x="1383126" y="452844"/>
            <a:ext cx="4310743" cy="2542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912" y="3444912"/>
            <a:ext cx="4785638" cy="24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1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9575" y="219075"/>
            <a:ext cx="11372850" cy="6419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386671" y="4974388"/>
            <a:ext cx="710526" cy="9355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420986" y="4353997"/>
            <a:ext cx="19176" cy="701831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403827" y="4866741"/>
            <a:ext cx="411840" cy="195961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04956" y="5254439"/>
            <a:ext cx="127041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BODY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415014" y="3661577"/>
            <a:ext cx="501322" cy="410891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236237" y="3649467"/>
            <a:ext cx="213092" cy="600801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908800" y="3564467"/>
            <a:ext cx="517316" cy="97927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41934" y="3092599"/>
            <a:ext cx="150028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CAMERA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333228" y="5006590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/>
          <p:cNvSpPr/>
          <p:nvPr/>
        </p:nvSpPr>
        <p:spPr>
          <a:xfrm>
            <a:off x="7376263" y="3619797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4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69469" y="3137203"/>
            <a:ext cx="13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otesEsa" panose="02000506030000020004" pitchFamily="2" charset="0"/>
              </a:rPr>
              <a:t>IFD = 0.3 m</a:t>
            </a:r>
            <a:endParaRPr lang="en-GB" dirty="0">
              <a:latin typeface="NotesEsa" panose="02000506030000020004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3500" t="49689" r="7886" b="4788"/>
          <a:stretch/>
        </p:blipFill>
        <p:spPr>
          <a:xfrm>
            <a:off x="6413792" y="452844"/>
            <a:ext cx="4295375" cy="2528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06844" y="83512"/>
            <a:ext cx="13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otesEsa" panose="02000506030000020004" pitchFamily="2" charset="0"/>
              </a:rPr>
              <a:t>IFD = 0.1 m</a:t>
            </a:r>
            <a:endParaRPr lang="en-GB" dirty="0">
              <a:latin typeface="NotesEsa" panose="0200050603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3837" y="83512"/>
            <a:ext cx="142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otesEsa" panose="02000506030000020004" pitchFamily="2" charset="0"/>
              </a:rPr>
              <a:t>IFD = 0.03 m</a:t>
            </a:r>
            <a:endParaRPr lang="en-GB" dirty="0">
              <a:latin typeface="NotesEsa" panose="02000506030000020004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3210" t="50038" r="8038" b="4170"/>
          <a:stretch/>
        </p:blipFill>
        <p:spPr>
          <a:xfrm>
            <a:off x="1383126" y="452844"/>
            <a:ext cx="4310743" cy="2542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483" y="3488455"/>
            <a:ext cx="4785638" cy="2491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55432" y="3137203"/>
            <a:ext cx="142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otesEsa" panose="02000506030000020004" pitchFamily="2" charset="0"/>
              </a:rPr>
              <a:t>IFD = 0.75 m</a:t>
            </a:r>
            <a:endParaRPr lang="en-GB" dirty="0">
              <a:latin typeface="NotesEsa" panose="0200050603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708" y="3506535"/>
            <a:ext cx="4884132" cy="24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1462651" y="1873519"/>
            <a:ext cx="7308000" cy="2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-5400000" flipV="1">
            <a:off x="1014104" y="1422065"/>
            <a:ext cx="900000" cy="29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70651" y="168885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02209" y="604185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Frame k-1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-5400000" flipV="1">
            <a:off x="4107662" y="1422065"/>
            <a:ext cx="900000" cy="29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5767" y="604185"/>
            <a:ext cx="9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Frame k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-5400000" flipV="1">
            <a:off x="7198313" y="1422065"/>
            <a:ext cx="900000" cy="29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86418" y="604185"/>
            <a:ext cx="116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Frame k+1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62651" y="1447800"/>
            <a:ext cx="2270231" cy="425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VO computation time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462651" y="2058185"/>
            <a:ext cx="307621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68635" y="2109521"/>
            <a:ext cx="11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VO period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38868" y="2058184"/>
            <a:ext cx="307621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44852" y="2109520"/>
            <a:ext cx="11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VO period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462651" y="4234139"/>
            <a:ext cx="7308000" cy="2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-5400000" flipV="1">
            <a:off x="1014104" y="3782685"/>
            <a:ext cx="900000" cy="29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70651" y="404947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902209" y="2964805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Frame k-1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-5400000" flipV="1">
            <a:off x="4107662" y="3782685"/>
            <a:ext cx="900000" cy="29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95767" y="2964805"/>
            <a:ext cx="9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Frame k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-5400000" flipV="1">
            <a:off x="7198313" y="3782685"/>
            <a:ext cx="900000" cy="290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86418" y="2964805"/>
            <a:ext cx="116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Frame k+1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62651" y="3808420"/>
            <a:ext cx="3466448" cy="425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VO computation time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7646860" y="3808420"/>
            <a:ext cx="1030415" cy="425718"/>
          </a:xfrm>
          <a:prstGeom prst="rect">
            <a:avLst/>
          </a:prstGeom>
          <a:gradFill flip="none" rotWithShape="1">
            <a:gsLst>
              <a:gs pos="67000">
                <a:schemeClr val="accent2">
                  <a:lumMod val="75000"/>
                </a:schemeClr>
              </a:gs>
              <a:gs pos="0">
                <a:schemeClr val="accent2">
                  <a:lumMod val="7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462651" y="4418805"/>
            <a:ext cx="618420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95767" y="4479038"/>
            <a:ext cx="11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VO period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62225" y="1449789"/>
            <a:ext cx="2270231" cy="4257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VO computation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15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1737" y="9525"/>
            <a:ext cx="7248525" cy="68389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34050" y="885825"/>
            <a:ext cx="428625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62500" y="767834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NavCam</a:t>
            </a:r>
            <a:endParaRPr lang="en-GB" dirty="0"/>
          </a:p>
        </p:txBody>
      </p:sp>
      <p:sp>
        <p:nvSpPr>
          <p:cNvPr id="7" name="Isosceles Triangle 6"/>
          <p:cNvSpPr/>
          <p:nvPr/>
        </p:nvSpPr>
        <p:spPr>
          <a:xfrm rot="16200000">
            <a:off x="6891337" y="-433388"/>
            <a:ext cx="1314450" cy="2771775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c 9"/>
          <p:cNvSpPr/>
          <p:nvPr/>
        </p:nvSpPr>
        <p:spPr>
          <a:xfrm rot="13784772" flipH="1" flipV="1">
            <a:off x="5381653" y="-238832"/>
            <a:ext cx="2287572" cy="2249314"/>
          </a:xfrm>
          <a:prstGeom prst="arc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543674" y="342900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LocCam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 rot="1964257">
            <a:off x="6049602" y="3837008"/>
            <a:ext cx="3200399" cy="1314450"/>
            <a:chOff x="6229349" y="3108294"/>
            <a:chExt cx="3200399" cy="1314450"/>
          </a:xfrm>
        </p:grpSpPr>
        <p:sp>
          <p:nvSpPr>
            <p:cNvPr id="11" name="Rounded Rectangle 10"/>
            <p:cNvSpPr/>
            <p:nvPr/>
          </p:nvSpPr>
          <p:spPr>
            <a:xfrm>
              <a:off x="6229349" y="3698844"/>
              <a:ext cx="428625" cy="1333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Isosceles Triangle 12"/>
            <p:cNvSpPr/>
            <p:nvPr/>
          </p:nvSpPr>
          <p:spPr>
            <a:xfrm rot="16200000">
              <a:off x="7386636" y="2379631"/>
              <a:ext cx="1314450" cy="2771775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8993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 contrast="40000"/>
          </a:blip>
          <a:srcRect l="16807" t="6132" r="9822" b="4786"/>
          <a:stretch/>
        </p:blipFill>
        <p:spPr>
          <a:xfrm rot="16200000">
            <a:off x="3632201" y="-1625601"/>
            <a:ext cx="4953002" cy="9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1737" y="9525"/>
            <a:ext cx="7248525" cy="68389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582336" y="5021960"/>
            <a:ext cx="767664" cy="1211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591250" y="4301067"/>
            <a:ext cx="20242" cy="72089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0621" y="5220571"/>
            <a:ext cx="127041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BODY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528893" y="4972722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189133" y="3866547"/>
            <a:ext cx="277614" cy="53612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75661" y="3879838"/>
            <a:ext cx="526272" cy="285762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93667" y="3297569"/>
            <a:ext cx="150028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CAMERA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427996" y="3824767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84506" y="1811228"/>
            <a:ext cx="767664" cy="1211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93420" y="1090335"/>
            <a:ext cx="20242" cy="72089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2791" y="2009839"/>
            <a:ext cx="1741695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ODOMETRY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31063" y="1761990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36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 rot="19909180">
            <a:off x="2471737" y="9525"/>
            <a:ext cx="7248525" cy="6838950"/>
            <a:chOff x="2471737" y="9525"/>
            <a:chExt cx="7248525" cy="68389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71737" y="9525"/>
              <a:ext cx="7248525" cy="6838950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5582336" y="5021960"/>
              <a:ext cx="767664" cy="12112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5591250" y="4301067"/>
              <a:ext cx="20242" cy="720894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528893" y="4972722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6189133" y="3866547"/>
              <a:ext cx="277614" cy="536120"/>
            </a:xfrm>
            <a:prstGeom prst="straightConnector1">
              <a:avLst/>
            </a:prstGeom>
            <a:ln w="635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75661" y="3879838"/>
              <a:ext cx="526272" cy="285762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6427996" y="3824767"/>
              <a:ext cx="108000" cy="108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 rot="1679812">
              <a:off x="5640593" y="4506951"/>
              <a:ext cx="821107" cy="779655"/>
              <a:chOff x="931063" y="1090335"/>
              <a:chExt cx="821107" cy="779655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V="1">
                <a:off x="984506" y="1811228"/>
                <a:ext cx="767664" cy="12112"/>
              </a:xfrm>
              <a:prstGeom prst="straightConnector1">
                <a:avLst/>
              </a:prstGeom>
              <a:ln w="635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993420" y="1090335"/>
                <a:ext cx="20242" cy="720894"/>
              </a:xfrm>
              <a:prstGeom prst="straightConnector1">
                <a:avLst/>
              </a:prstGeom>
              <a:ln w="635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931063" y="176199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072361" y="4537964"/>
            <a:ext cx="127041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BODY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09331" y="3211430"/>
            <a:ext cx="150028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CAMERA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2909" y="4926345"/>
            <a:ext cx="1741695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ODOMETRY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60000" flipV="1">
            <a:off x="2462786" y="6092415"/>
            <a:ext cx="767664" cy="1211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-60000" flipV="1">
            <a:off x="2456460" y="5371522"/>
            <a:ext cx="20242" cy="72089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81071" y="6291026"/>
            <a:ext cx="144764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WORLD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409343" y="6043177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0" name="Straight Arrow Connector 29"/>
          <p:cNvCxnSpPr/>
          <p:nvPr/>
        </p:nvCxnSpPr>
        <p:spPr>
          <a:xfrm rot="10740000" flipV="1">
            <a:off x="2735432" y="626009"/>
            <a:ext cx="18110" cy="6717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68472" y="268046"/>
            <a:ext cx="939937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NotesEsa" panose="02000506030000020004" pitchFamily="2" charset="0"/>
              </a:rPr>
              <a:t>GRAVITY</a:t>
            </a:r>
            <a:endParaRPr lang="en-GB" sz="1600" b="1" dirty="0">
              <a:latin typeface="NotesEsa" panose="02000506030000020004" pitchFamily="2" charset="0"/>
            </a:endParaRPr>
          </a:p>
        </p:txBody>
      </p:sp>
      <p:sp>
        <p:nvSpPr>
          <p:cNvPr id="32" name="Pie 31"/>
          <p:cNvSpPr/>
          <p:nvPr/>
        </p:nvSpPr>
        <p:spPr>
          <a:xfrm>
            <a:off x="2697481" y="4044724"/>
            <a:ext cx="5836919" cy="5110886"/>
          </a:xfrm>
          <a:prstGeom prst="pie">
            <a:avLst>
              <a:gd name="adj1" fmla="val 19907349"/>
              <a:gd name="adj2" fmla="val 2153942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91464" y="6201969"/>
            <a:ext cx="686726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PITCH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 rot="19909180">
            <a:off x="2471737" y="9525"/>
            <a:ext cx="7248525" cy="6838950"/>
            <a:chOff x="2471737" y="9525"/>
            <a:chExt cx="7248525" cy="68389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71737" y="9525"/>
              <a:ext cx="7248525" cy="6838950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5582336" y="5021960"/>
              <a:ext cx="767664" cy="12112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5591250" y="4301067"/>
              <a:ext cx="20242" cy="720894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528893" y="4972722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6189133" y="3866547"/>
              <a:ext cx="277614" cy="536120"/>
            </a:xfrm>
            <a:prstGeom prst="straightConnector1">
              <a:avLst/>
            </a:prstGeom>
            <a:ln w="635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475661" y="3879838"/>
              <a:ext cx="526272" cy="285762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6427996" y="3824767"/>
              <a:ext cx="108000" cy="108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/>
            <p:cNvGrpSpPr/>
            <p:nvPr/>
          </p:nvGrpSpPr>
          <p:grpSpPr>
            <a:xfrm rot="1679812">
              <a:off x="5640593" y="4506951"/>
              <a:ext cx="821107" cy="779655"/>
              <a:chOff x="931063" y="1090335"/>
              <a:chExt cx="821107" cy="779655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V="1">
                <a:off x="984506" y="1811228"/>
                <a:ext cx="767664" cy="12112"/>
              </a:xfrm>
              <a:prstGeom prst="straightConnector1">
                <a:avLst/>
              </a:prstGeom>
              <a:ln w="635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993420" y="1090335"/>
                <a:ext cx="20242" cy="720894"/>
              </a:xfrm>
              <a:prstGeom prst="straightConnector1">
                <a:avLst/>
              </a:prstGeom>
              <a:ln w="635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931063" y="176199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7072361" y="4537964"/>
            <a:ext cx="127041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BODY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09331" y="3211430"/>
            <a:ext cx="150028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CAMERA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2909" y="4926345"/>
            <a:ext cx="1741695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ODOMETRY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60000" flipV="1">
            <a:off x="2462786" y="6092415"/>
            <a:ext cx="767664" cy="12112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-60000" flipV="1">
            <a:off x="2456460" y="5371522"/>
            <a:ext cx="20242" cy="72089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81071" y="6291026"/>
            <a:ext cx="144764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WORLD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409343" y="6043177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4389157" y="4926345"/>
            <a:ext cx="117968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IMU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8817" y="4359327"/>
            <a:ext cx="824177" cy="779655"/>
            <a:chOff x="1226469" y="2574028"/>
            <a:chExt cx="824177" cy="779655"/>
          </a:xfrm>
        </p:grpSpPr>
        <p:cxnSp>
          <p:nvCxnSpPr>
            <p:cNvPr id="26" name="Straight Arrow Connector 25"/>
            <p:cNvCxnSpPr/>
            <p:nvPr/>
          </p:nvCxnSpPr>
          <p:spPr>
            <a:xfrm rot="10860000" flipV="1">
              <a:off x="1226469" y="3294921"/>
              <a:ext cx="767664" cy="12112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-60000" flipV="1">
              <a:off x="1989763" y="2574028"/>
              <a:ext cx="20242" cy="720894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942646" y="3245683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rot="10740000" flipV="1">
            <a:off x="2735432" y="626009"/>
            <a:ext cx="18110" cy="6717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68472" y="268046"/>
            <a:ext cx="939937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NotesEsa" panose="02000506030000020004" pitchFamily="2" charset="0"/>
              </a:rPr>
              <a:t>GRAVITY</a:t>
            </a:r>
            <a:endParaRPr lang="en-GB" sz="1600" b="1" dirty="0">
              <a:latin typeface="NotesEs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4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28887" y="133350"/>
            <a:ext cx="7134225" cy="65913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031074" y="5182833"/>
            <a:ext cx="688697" cy="12112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032587" y="4512732"/>
            <a:ext cx="18110" cy="67173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49359" y="5381444"/>
            <a:ext cx="127041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BODY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977631" y="5133595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008569" y="3941451"/>
            <a:ext cx="22505" cy="482258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031074" y="3929341"/>
            <a:ext cx="11810" cy="311196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537200" y="3941451"/>
            <a:ext cx="482471" cy="81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5489" y="3372473"/>
            <a:ext cx="150028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CAMERA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69818" y="3899671"/>
            <a:ext cx="108000" cy="1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58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20503283">
            <a:off x="2528887" y="133350"/>
            <a:ext cx="7134225" cy="6591300"/>
            <a:chOff x="2528887" y="133350"/>
            <a:chExt cx="7134225" cy="6591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28887" y="133350"/>
              <a:ext cx="7134225" cy="6591300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rot="60000" flipV="1">
              <a:off x="6031074" y="5182833"/>
              <a:ext cx="688697" cy="12112"/>
            </a:xfrm>
            <a:prstGeom prst="straightConnector1">
              <a:avLst/>
            </a:prstGeom>
            <a:ln w="635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21540000" flipV="1">
              <a:off x="6024967" y="4520352"/>
              <a:ext cx="18110" cy="671732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977631" y="513359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008569" y="3941451"/>
              <a:ext cx="22505" cy="482258"/>
            </a:xfrm>
            <a:prstGeom prst="straightConnector1">
              <a:avLst/>
            </a:prstGeom>
            <a:ln w="635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031074" y="3929341"/>
              <a:ext cx="11810" cy="311196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537200" y="3941451"/>
              <a:ext cx="482471" cy="818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5969818" y="3899671"/>
              <a:ext cx="108000" cy="108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90079" y="4673898"/>
            <a:ext cx="127041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BODY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9874" y="3476322"/>
            <a:ext cx="150028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CAMERA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60000" flipV="1">
            <a:off x="6586354" y="5111155"/>
            <a:ext cx="688697" cy="12112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21540000" flipV="1">
            <a:off x="6580247" y="4448674"/>
            <a:ext cx="18110" cy="67173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97288" y="5050837"/>
            <a:ext cx="1741695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ODOMETRY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532911" y="5061917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 rot="60000" flipV="1">
            <a:off x="2672622" y="6175906"/>
            <a:ext cx="688697" cy="12112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21540000" flipV="1">
            <a:off x="2668908" y="5518050"/>
            <a:ext cx="18110" cy="67173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14621" y="6318145"/>
            <a:ext cx="144764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WORLD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621572" y="613129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6" name="Straight Arrow Connector 25"/>
          <p:cNvCxnSpPr/>
          <p:nvPr/>
        </p:nvCxnSpPr>
        <p:spPr>
          <a:xfrm rot="21540000" flipV="1">
            <a:off x="6580571" y="4443731"/>
            <a:ext cx="18110" cy="67173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533235" y="505697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3" name="Straight Arrow Connector 32"/>
          <p:cNvCxnSpPr/>
          <p:nvPr/>
        </p:nvCxnSpPr>
        <p:spPr>
          <a:xfrm rot="10740000" flipV="1">
            <a:off x="2735432" y="626009"/>
            <a:ext cx="18110" cy="6717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268472" y="268046"/>
            <a:ext cx="939937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NotesEsa" panose="02000506030000020004" pitchFamily="2" charset="0"/>
              </a:rPr>
              <a:t>GRAVITY</a:t>
            </a:r>
            <a:endParaRPr lang="en-GB" sz="1600" b="1" dirty="0">
              <a:latin typeface="NotesEsa" panose="02000506030000020004" pitchFamily="2" charset="0"/>
            </a:endParaRPr>
          </a:p>
        </p:txBody>
      </p:sp>
      <p:sp>
        <p:nvSpPr>
          <p:cNvPr id="2" name="Pie 1"/>
          <p:cNvSpPr/>
          <p:nvPr/>
        </p:nvSpPr>
        <p:spPr>
          <a:xfrm>
            <a:off x="1684021" y="4061153"/>
            <a:ext cx="7094220" cy="4899660"/>
          </a:xfrm>
          <a:prstGeom prst="pie">
            <a:avLst>
              <a:gd name="adj1" fmla="val 20521731"/>
              <a:gd name="adj2" fmla="val 2153942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00574" y="6070016"/>
            <a:ext cx="605359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ROLL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20503283">
            <a:off x="2528887" y="133350"/>
            <a:ext cx="7134225" cy="6591300"/>
            <a:chOff x="2528887" y="133350"/>
            <a:chExt cx="7134225" cy="6591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28887" y="133350"/>
              <a:ext cx="7134225" cy="6591300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rot="60000" flipV="1">
              <a:off x="6031074" y="5182833"/>
              <a:ext cx="688697" cy="12112"/>
            </a:xfrm>
            <a:prstGeom prst="straightConnector1">
              <a:avLst/>
            </a:prstGeom>
            <a:ln w="635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21540000" flipV="1">
              <a:off x="6024967" y="4520352"/>
              <a:ext cx="18110" cy="671732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977631" y="513359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008569" y="3941451"/>
              <a:ext cx="22505" cy="482258"/>
            </a:xfrm>
            <a:prstGeom prst="straightConnector1">
              <a:avLst/>
            </a:prstGeom>
            <a:ln w="635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031074" y="3929341"/>
              <a:ext cx="11810" cy="311196"/>
            </a:xfrm>
            <a:prstGeom prst="straightConnector1">
              <a:avLst/>
            </a:prstGeom>
            <a:ln w="63500">
              <a:solidFill>
                <a:schemeClr val="accent1">
                  <a:lumMod val="75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537200" y="3941451"/>
              <a:ext cx="482471" cy="818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5969818" y="3899671"/>
              <a:ext cx="108000" cy="108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90079" y="4673898"/>
            <a:ext cx="127041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BODY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9874" y="3476322"/>
            <a:ext cx="1500283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CAMERA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60000" flipV="1">
            <a:off x="6586354" y="5111155"/>
            <a:ext cx="688697" cy="12112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21540000" flipV="1">
            <a:off x="6580247" y="4448674"/>
            <a:ext cx="18110" cy="67173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97288" y="5050837"/>
            <a:ext cx="1741695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ODOMETRY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532911" y="5061917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 rot="60000" flipV="1">
            <a:off x="2672622" y="6175906"/>
            <a:ext cx="688697" cy="12112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21540000" flipV="1">
            <a:off x="2668908" y="5518050"/>
            <a:ext cx="18110" cy="67173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14621" y="6318145"/>
            <a:ext cx="144764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WORLD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621572" y="613129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5" name="Straight Arrow Connector 24"/>
          <p:cNvCxnSpPr/>
          <p:nvPr/>
        </p:nvCxnSpPr>
        <p:spPr>
          <a:xfrm rot="-10740000" flipV="1">
            <a:off x="5898485" y="5109207"/>
            <a:ext cx="688697" cy="12112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540000" flipV="1">
            <a:off x="6580571" y="4443731"/>
            <a:ext cx="18110" cy="67173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71084" y="4933921"/>
            <a:ext cx="117968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NotesEsa" panose="02000506030000020004" pitchFamily="2" charset="0"/>
              </a:rPr>
              <a:t>IMU FRAME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NotesEsa" panose="02000506030000020004" pitchFamily="2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533235" y="505697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3" name="Straight Arrow Connector 32"/>
          <p:cNvCxnSpPr/>
          <p:nvPr/>
        </p:nvCxnSpPr>
        <p:spPr>
          <a:xfrm rot="10740000" flipV="1">
            <a:off x="2735432" y="626009"/>
            <a:ext cx="18110" cy="6717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268472" y="268046"/>
            <a:ext cx="939937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NotesEsa" panose="02000506030000020004" pitchFamily="2" charset="0"/>
              </a:rPr>
              <a:t>GRAVITY</a:t>
            </a:r>
            <a:endParaRPr lang="en-GB" sz="1600" b="1" dirty="0">
              <a:latin typeface="NotesEs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3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30083</TotalTime>
  <Words>181</Words>
  <Application>Microsoft Office PowerPoint</Application>
  <PresentationFormat>Widescreen</PresentationFormat>
  <Paragraphs>116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NotesEsa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 De Benedetti</dc:creator>
  <cp:lastModifiedBy>Matteo De Benedetti</cp:lastModifiedBy>
  <cp:revision>42</cp:revision>
  <dcterms:created xsi:type="dcterms:W3CDTF">2019-10-02T14:37:56Z</dcterms:created>
  <dcterms:modified xsi:type="dcterms:W3CDTF">2020-01-10T08:58:08Z</dcterms:modified>
</cp:coreProperties>
</file>